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5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4640"/>
  </p:normalViewPr>
  <p:slideViewPr>
    <p:cSldViewPr snapToGrid="0" snapToObjects="1">
      <p:cViewPr>
        <p:scale>
          <a:sx n="40" d="100"/>
          <a:sy n="40" d="100"/>
        </p:scale>
        <p:origin x="102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175062564568815"/>
          <c:y val="2.22024748366519E-2"/>
          <c:w val="0.70002411937691367"/>
          <c:h val="0.89602468140056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gradFill rotWithShape="1">
              <a:gsLst>
                <a:gs pos="0">
                  <a:schemeClr val="accent1"/>
                </a:gs>
                <a:gs pos="100000">
                  <a:schemeClr val="accent1">
                    <a:shade val="75000"/>
                    <a:satMod val="120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20400000"/>
              </a:lightRig>
            </a:scene3d>
            <a:sp3d contourW="15875" prstMaterial="metal">
              <a:bevelT w="101600" h="25400" prst="softRound"/>
              <a:contourClr>
                <a:schemeClr val="accent1">
                  <a:shade val="30000"/>
                </a:schemeClr>
              </a:contourClr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E5-8A49-BCD1-E3E8C7696A66}"/>
                </c:ext>
              </c:extLst>
            </c:dLbl>
            <c:dLbl>
              <c:idx val="1"/>
              <c:layout>
                <c:manualLayout>
                  <c:x val="0.109378819917498"/>
                  <c:y val="-0.3284047722694309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DE5-8A49-BCD1-E3E8C7696A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percentage"/>
            <c:noEndCap val="0"/>
            <c:val val="15"/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E5-8A49-BCD1-E3E8C7696A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After treatment</c:v>
                </c:pt>
              </c:strCache>
            </c:strRef>
          </c:tx>
          <c:spPr>
            <a:gradFill rotWithShape="1">
              <a:gsLst>
                <a:gs pos="0">
                  <a:schemeClr val="accent2"/>
                </a:gs>
                <a:gs pos="100000">
                  <a:schemeClr val="accent2">
                    <a:shade val="75000"/>
                    <a:satMod val="120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20400000"/>
              </a:lightRig>
            </a:scene3d>
            <a:sp3d contourW="15875" prstMaterial="metal">
              <a:bevelT w="101600" h="25400" prst="softRound"/>
              <a:contourClr>
                <a:schemeClr val="accent2">
                  <a:shade val="3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0.16528690101309501"/>
                  <c:y val="-0.1452541410471550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DE5-8A49-BCD1-E3E8C7696A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percentage"/>
            <c:noEndCap val="0"/>
            <c:val val="10"/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E5-8A49-BCD1-E3E8C7696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0"/>
        <c:axId val="605594152"/>
        <c:axId val="605597240"/>
      </c:barChart>
      <c:catAx>
        <c:axId val="605594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05597240"/>
        <c:crosses val="autoZero"/>
        <c:auto val="1"/>
        <c:lblAlgn val="ctr"/>
        <c:lblOffset val="100"/>
        <c:noMultiLvlLbl val="0"/>
      </c:catAx>
      <c:valAx>
        <c:axId val="605597240"/>
        <c:scaling>
          <c:orientation val="minMax"/>
          <c:min val="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Muscle creatine (mM)</a:t>
                </a:r>
              </a:p>
            </c:rich>
          </c:tx>
          <c:layout>
            <c:manualLayout>
              <c:xMode val="edge"/>
              <c:yMode val="edge"/>
              <c:x val="1.31347661563963E-3"/>
              <c:y val="0.265450199267648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05594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3782588926121322"/>
          <c:y val="0.57554238817615444"/>
          <c:w val="0.3975197574123393"/>
          <c:h val="0.17761454315592001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32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245967833706548E-2"/>
          <c:y val="2.22024748366519E-2"/>
          <c:w val="0.73228971314250479"/>
          <c:h val="0.89602468140056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After treatment</c:v>
                </c:pt>
              </c:strCache>
            </c:strRef>
          </c:tx>
          <c:spPr>
            <a:gradFill rotWithShape="1">
              <a:gsLst>
                <a:gs pos="0">
                  <a:schemeClr val="accent2"/>
                </a:gs>
                <a:gs pos="100000">
                  <a:schemeClr val="accent2">
                    <a:shade val="75000"/>
                    <a:satMod val="120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20400000"/>
              </a:lightRig>
            </a:scene3d>
            <a:sp3d contourW="15875" prstMaterial="metal">
              <a:bevelT w="101600" h="25400" prst="softRound"/>
              <a:contourClr>
                <a:schemeClr val="accent2">
                  <a:shade val="30000"/>
                </a:schemeClr>
              </a:contourClr>
            </a:sp3d>
          </c:spPr>
          <c:invertIfNegative val="0"/>
          <c:errBars>
            <c:errBarType val="plus"/>
            <c:errValType val="percentage"/>
            <c:noEndCap val="0"/>
            <c:val val="11"/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7-6B40-973C-B4E71AEF05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Baseline</c:v>
                </c:pt>
              </c:strCache>
            </c:strRef>
          </c:tx>
          <c:spPr>
            <a:gradFill rotWithShape="1">
              <a:gsLst>
                <a:gs pos="0">
                  <a:schemeClr val="accent1"/>
                </a:gs>
                <a:gs pos="100000">
                  <a:schemeClr val="accent1">
                    <a:shade val="75000"/>
                    <a:satMod val="120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4450" dist="50800" dir="5400000" sx="96000" rotWithShape="0">
                <a:srgbClr val="000000">
                  <a:alpha val="3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20400000"/>
              </a:lightRig>
            </a:scene3d>
            <a:sp3d contourW="15875" prstMaterial="metal">
              <a:bevelT w="101600" h="25400" prst="softRound"/>
              <a:contourClr>
                <a:schemeClr val="accent1">
                  <a:shade val="30000"/>
                </a:schemeClr>
              </a:contourClr>
            </a:sp3d>
          </c:spPr>
          <c:invertIfNegative val="0"/>
          <c:errBars>
            <c:errBarType val="plus"/>
            <c:errValType val="percentage"/>
            <c:noEndCap val="0"/>
            <c:val val="12"/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37-6B40-973C-B4E71AEF05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0"/>
        <c:axId val="605060536"/>
        <c:axId val="102204888"/>
      </c:barChart>
      <c:catAx>
        <c:axId val="605060536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crossAx val="102204888"/>
        <c:crosses val="autoZero"/>
        <c:auto val="1"/>
        <c:lblAlgn val="ctr"/>
        <c:lblOffset val="100"/>
        <c:noMultiLvlLbl val="0"/>
      </c:catAx>
      <c:valAx>
        <c:axId val="102204888"/>
        <c:scaling>
          <c:orientation val="minMax"/>
          <c:max val="18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Muscle choline (mM)</a:t>
                </a:r>
              </a:p>
            </c:rich>
          </c:tx>
          <c:layout>
            <c:manualLayout>
              <c:xMode val="edge"/>
              <c:yMode val="edge"/>
              <c:x val="0.95271434750524397"/>
              <c:y val="0.2851941857599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05060536"/>
        <c:crosses val="autoZero"/>
        <c:crossBetween val="between"/>
        <c:majorUnit val="2"/>
      </c:valAx>
    </c:plotArea>
    <c:plotVisOnly val="1"/>
    <c:dispBlanksAs val="gap"/>
    <c:showDLblsOverMax val="0"/>
  </c:chart>
  <c:txPr>
    <a:bodyPr/>
    <a:lstStyle/>
    <a:p>
      <a:pPr>
        <a:defRPr sz="32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4064" y="5007500"/>
            <a:ext cx="18602552" cy="15862177"/>
          </a:xfrm>
        </p:spPr>
        <p:txBody>
          <a:bodyPr bIns="0" anchor="b">
            <a:normAutofit/>
          </a:bodyPr>
          <a:lstStyle>
            <a:lvl1pPr algn="l">
              <a:defRPr sz="1787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34064" y="22039791"/>
            <a:ext cx="18602552" cy="6101758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5297" b="0" cap="all" baseline="0">
                <a:solidFill>
                  <a:schemeClr val="tx1"/>
                </a:solidFill>
              </a:defRPr>
            </a:lvl1pPr>
            <a:lvl2pPr marL="1135308" indent="0" algn="ctr">
              <a:buNone/>
              <a:defRPr sz="4966"/>
            </a:lvl2pPr>
            <a:lvl3pPr marL="2270615" indent="0" algn="ctr">
              <a:buNone/>
              <a:defRPr sz="4470"/>
            </a:lvl3pPr>
            <a:lvl4pPr marL="3405923" indent="0" algn="ctr">
              <a:buNone/>
              <a:defRPr sz="3973"/>
            </a:lvl4pPr>
            <a:lvl5pPr marL="4541230" indent="0" algn="ctr">
              <a:buNone/>
              <a:defRPr sz="3973"/>
            </a:lvl5pPr>
            <a:lvl6pPr marL="5676538" indent="0" algn="ctr">
              <a:buNone/>
              <a:defRPr sz="3973"/>
            </a:lvl6pPr>
            <a:lvl7pPr marL="6811846" indent="0" algn="ctr">
              <a:buNone/>
              <a:defRPr sz="3973"/>
            </a:lvl7pPr>
            <a:lvl8pPr marL="7947153" indent="0" algn="ctr">
              <a:buNone/>
              <a:defRPr sz="3973"/>
            </a:lvl8pPr>
            <a:lvl9pPr marL="9082461" indent="0" algn="ctr">
              <a:buNone/>
              <a:defRPr sz="397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dirty="0"/>
              <a:t>29-Mar-24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34063" y="2055358"/>
            <a:ext cx="10218520" cy="19298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50214" y="4986738"/>
            <a:ext cx="2655388" cy="3143049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934064" y="22023166"/>
            <a:ext cx="1860255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12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4779310" y="11528480"/>
            <a:ext cx="2175730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29-Mar-24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9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5160" y="4986747"/>
            <a:ext cx="3652054" cy="2908439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79310" y="4986747"/>
            <a:ext cx="17551595" cy="29084396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29-Mar-24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905159" y="4986747"/>
            <a:ext cx="0" cy="29084396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3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29-Mar-24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4779310" y="11528480"/>
            <a:ext cx="2175730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19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308" y="10960772"/>
            <a:ext cx="18597543" cy="11783518"/>
          </a:xfrm>
        </p:spPr>
        <p:txBody>
          <a:bodyPr anchor="b">
            <a:normAutofit/>
          </a:bodyPr>
          <a:lstStyle>
            <a:lvl1pPr algn="l">
              <a:defRPr sz="1059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9312" y="23756129"/>
            <a:ext cx="18597543" cy="6322131"/>
          </a:xfrm>
        </p:spPr>
        <p:txBody>
          <a:bodyPr tIns="91440">
            <a:normAutofit/>
          </a:bodyPr>
          <a:lstStyle>
            <a:lvl1pPr marL="0" indent="0" algn="l">
              <a:buNone/>
              <a:defRPr sz="5960">
                <a:solidFill>
                  <a:schemeClr val="tx1"/>
                </a:solidFill>
              </a:defRPr>
            </a:lvl1pPr>
            <a:lvl2pPr marL="1135308" indent="0">
              <a:buNone/>
              <a:defRPr sz="4966">
                <a:solidFill>
                  <a:schemeClr val="tx1">
                    <a:tint val="75000"/>
                  </a:schemeClr>
                </a:solidFill>
              </a:defRPr>
            </a:lvl2pPr>
            <a:lvl3pPr marL="2270615" indent="0">
              <a:buNone/>
              <a:defRPr sz="4470">
                <a:solidFill>
                  <a:schemeClr val="tx1">
                    <a:tint val="75000"/>
                  </a:schemeClr>
                </a:solidFill>
              </a:defRPr>
            </a:lvl3pPr>
            <a:lvl4pPr marL="3405923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4pPr>
            <a:lvl5pPr marL="4541230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5pPr>
            <a:lvl6pPr marL="5676538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6pPr>
            <a:lvl7pPr marL="6811846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7pPr>
            <a:lvl8pPr marL="7947153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8pPr>
            <a:lvl9pPr marL="9082461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29-Mar-24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779308" y="23748568"/>
            <a:ext cx="185975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26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310" y="5023672"/>
            <a:ext cx="21757306" cy="66115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9307" y="12569851"/>
            <a:ext cx="10349564" cy="2145530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87776" y="12569854"/>
            <a:ext cx="10348839" cy="2145530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29-Mar-24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4779310" y="11528480"/>
            <a:ext cx="2175730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01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4779310" y="11528480"/>
            <a:ext cx="2175730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308" y="5019140"/>
            <a:ext cx="21757310" cy="659294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9309" y="12604894"/>
            <a:ext cx="10349216" cy="500527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7284" b="0" cap="all" baseline="0">
                <a:solidFill>
                  <a:schemeClr val="accent1"/>
                </a:solidFill>
              </a:defRPr>
            </a:lvl1pPr>
            <a:lvl2pPr marL="1135308" indent="0">
              <a:buNone/>
              <a:defRPr sz="4966" b="1"/>
            </a:lvl2pPr>
            <a:lvl3pPr marL="2270615" indent="0">
              <a:buNone/>
              <a:defRPr sz="4470" b="1"/>
            </a:lvl3pPr>
            <a:lvl4pPr marL="3405923" indent="0">
              <a:buNone/>
              <a:defRPr sz="3973" b="1"/>
            </a:lvl4pPr>
            <a:lvl5pPr marL="4541230" indent="0">
              <a:buNone/>
              <a:defRPr sz="3973" b="1"/>
            </a:lvl5pPr>
            <a:lvl6pPr marL="5676538" indent="0">
              <a:buNone/>
              <a:defRPr sz="3973" b="1"/>
            </a:lvl6pPr>
            <a:lvl7pPr marL="6811846" indent="0">
              <a:buNone/>
              <a:defRPr sz="3973" b="1"/>
            </a:lvl7pPr>
            <a:lvl8pPr marL="7947153" indent="0">
              <a:buNone/>
              <a:defRPr sz="3973" b="1"/>
            </a:lvl8pPr>
            <a:lvl9pPr marL="9082461" indent="0">
              <a:buNone/>
              <a:defRPr sz="3973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9309" y="17627502"/>
            <a:ext cx="10349216" cy="1650520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187776" y="12626452"/>
            <a:ext cx="10348839" cy="500711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7284" b="0" cap="all" baseline="0">
                <a:solidFill>
                  <a:schemeClr val="accent1"/>
                </a:solidFill>
              </a:defRPr>
            </a:lvl1pPr>
            <a:lvl2pPr marL="1135308" indent="0">
              <a:buNone/>
              <a:defRPr sz="4966" b="1"/>
            </a:lvl2pPr>
            <a:lvl3pPr marL="2270615" indent="0">
              <a:buNone/>
              <a:defRPr sz="4470" b="1"/>
            </a:lvl3pPr>
            <a:lvl4pPr marL="3405923" indent="0">
              <a:buNone/>
              <a:defRPr sz="3973" b="1"/>
            </a:lvl4pPr>
            <a:lvl5pPr marL="4541230" indent="0">
              <a:buNone/>
              <a:defRPr sz="3973" b="1"/>
            </a:lvl5pPr>
            <a:lvl6pPr marL="5676538" indent="0">
              <a:buNone/>
              <a:defRPr sz="3973" b="1"/>
            </a:lvl6pPr>
            <a:lvl7pPr marL="6811846" indent="0">
              <a:buNone/>
              <a:defRPr sz="3973" b="1"/>
            </a:lvl7pPr>
            <a:lvl8pPr marL="7947153" indent="0">
              <a:buNone/>
              <a:defRPr sz="3973" b="1"/>
            </a:lvl8pPr>
            <a:lvl9pPr marL="9082461" indent="0">
              <a:buNone/>
              <a:defRPr sz="3973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187776" y="17610157"/>
            <a:ext cx="10348839" cy="1646098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29-Mar-24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3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4779310" y="11528480"/>
            <a:ext cx="2175730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29-Mar-24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26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29-Mar-24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5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4578" y="4986742"/>
            <a:ext cx="8032169" cy="14025235"/>
          </a:xfrm>
        </p:spPr>
        <p:txBody>
          <a:bodyPr anchor="b">
            <a:normAutofit/>
          </a:bodyPr>
          <a:lstStyle>
            <a:lvl1pPr algn="l">
              <a:defRPr sz="794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61757" y="4986744"/>
            <a:ext cx="12674858" cy="29077761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580" y="20006874"/>
            <a:ext cx="8036867" cy="14031876"/>
          </a:xfrm>
        </p:spPr>
        <p:txBody>
          <a:bodyPr>
            <a:normAutofit/>
          </a:bodyPr>
          <a:lstStyle>
            <a:lvl1pPr marL="0" indent="0" algn="l">
              <a:buNone/>
              <a:defRPr sz="5297"/>
            </a:lvl1pPr>
            <a:lvl2pPr marL="1135308" indent="0">
              <a:buNone/>
              <a:defRPr sz="3476"/>
            </a:lvl2pPr>
            <a:lvl3pPr marL="2270615" indent="0">
              <a:buNone/>
              <a:defRPr sz="2980"/>
            </a:lvl3pPr>
            <a:lvl4pPr marL="3405923" indent="0">
              <a:buNone/>
              <a:defRPr sz="2483"/>
            </a:lvl4pPr>
            <a:lvl5pPr marL="4541230" indent="0">
              <a:buNone/>
              <a:defRPr sz="2483"/>
            </a:lvl5pPr>
            <a:lvl6pPr marL="5676538" indent="0">
              <a:buNone/>
              <a:defRPr sz="2483"/>
            </a:lvl6pPr>
            <a:lvl7pPr marL="6811846" indent="0">
              <a:buNone/>
              <a:defRPr sz="2483"/>
            </a:lvl7pPr>
            <a:lvl8pPr marL="7947153" indent="0">
              <a:buNone/>
              <a:defRPr sz="2483"/>
            </a:lvl8pPr>
            <a:lvl9pPr marL="9082461" indent="0">
              <a:buNone/>
              <a:defRPr sz="2483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29-Mar-24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773537" y="20006865"/>
            <a:ext cx="802331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8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6543105" y="3009442"/>
            <a:ext cx="11625983" cy="3213778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1486" y="7049782"/>
            <a:ext cx="10743777" cy="11425472"/>
          </a:xfrm>
        </p:spPr>
        <p:txBody>
          <a:bodyPr anchor="b">
            <a:normAutofit/>
          </a:bodyPr>
          <a:lstStyle>
            <a:lvl1pPr>
              <a:defRPr sz="1059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74112" y="7006282"/>
            <a:ext cx="7399939" cy="24131430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7946"/>
            </a:lvl1pPr>
            <a:lvl2pPr marL="1135308" indent="0">
              <a:buNone/>
              <a:defRPr sz="6953"/>
            </a:lvl2pPr>
            <a:lvl3pPr marL="2270615" indent="0">
              <a:buNone/>
              <a:defRPr sz="5960"/>
            </a:lvl3pPr>
            <a:lvl4pPr marL="3405923" indent="0">
              <a:buNone/>
              <a:defRPr sz="4966"/>
            </a:lvl4pPr>
            <a:lvl5pPr marL="4541230" indent="0">
              <a:buNone/>
              <a:defRPr sz="4966"/>
            </a:lvl5pPr>
            <a:lvl6pPr marL="5676538" indent="0">
              <a:buNone/>
              <a:defRPr sz="4966"/>
            </a:lvl6pPr>
            <a:lvl7pPr marL="6811846" indent="0">
              <a:buNone/>
              <a:defRPr sz="4966"/>
            </a:lvl7pPr>
            <a:lvl8pPr marL="7947153" indent="0">
              <a:buNone/>
              <a:defRPr sz="4966"/>
            </a:lvl8pPr>
            <a:lvl9pPr marL="9082461" indent="0">
              <a:buNone/>
              <a:defRPr sz="4966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312" y="19635505"/>
            <a:ext cx="10728385" cy="12506226"/>
          </a:xfrm>
        </p:spPr>
        <p:txBody>
          <a:bodyPr>
            <a:normAutofit/>
          </a:bodyPr>
          <a:lstStyle>
            <a:lvl1pPr marL="0" indent="0" algn="l">
              <a:buNone/>
              <a:defRPr sz="5960"/>
            </a:lvl1pPr>
            <a:lvl2pPr marL="1135308" indent="0">
              <a:buNone/>
              <a:defRPr sz="3476"/>
            </a:lvl2pPr>
            <a:lvl3pPr marL="2270615" indent="0">
              <a:buNone/>
              <a:defRPr sz="2980"/>
            </a:lvl3pPr>
            <a:lvl4pPr marL="3405923" indent="0">
              <a:buNone/>
              <a:defRPr sz="2483"/>
            </a:lvl4pPr>
            <a:lvl5pPr marL="4541230" indent="0">
              <a:buNone/>
              <a:defRPr sz="2483"/>
            </a:lvl5pPr>
            <a:lvl6pPr marL="5676538" indent="0">
              <a:buNone/>
              <a:defRPr sz="2483"/>
            </a:lvl6pPr>
            <a:lvl7pPr marL="6811846" indent="0">
              <a:buNone/>
              <a:defRPr sz="2483"/>
            </a:lvl7pPr>
            <a:lvl8pPr marL="7947153" indent="0">
              <a:buNone/>
              <a:defRPr sz="2483"/>
            </a:lvl8pPr>
            <a:lvl9pPr marL="9082461" indent="0">
              <a:buNone/>
              <a:defRPr sz="2483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6705" y="34139761"/>
            <a:ext cx="10768560" cy="1998027"/>
          </a:xfrm>
        </p:spPr>
        <p:txBody>
          <a:bodyPr/>
          <a:lstStyle>
            <a:lvl1pPr algn="l">
              <a:defRPr/>
            </a:lvl1pPr>
          </a:lstStyle>
          <a:p>
            <a:fld id="{C7616CA0-919D-4A49-9C8A-62FDFB3A5183}" type="datetimeFigureOut">
              <a:rPr lang="en-US" dirty="0"/>
              <a:t>29-Mar-24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59574" y="1988780"/>
            <a:ext cx="10765689" cy="20030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771991" y="19620607"/>
            <a:ext cx="1073410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82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2581073"/>
            <a:ext cx="30275213" cy="2546206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2" y="38043130"/>
            <a:ext cx="30275216" cy="4835408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38079789"/>
            <a:ext cx="30275213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9310" y="5021363"/>
            <a:ext cx="21757306" cy="65487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9310" y="12581070"/>
            <a:ext cx="21757306" cy="21536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695348" y="2061986"/>
            <a:ext cx="7841267" cy="192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dirty="0"/>
              <a:pPr/>
              <a:t>29-Mar-24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9309" y="2055358"/>
            <a:ext cx="13356335" cy="192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14827" y="4986738"/>
            <a:ext cx="2634665" cy="314304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27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2270615" rtl="0" eaLnBrk="1" latinLnBrk="0" hangingPunct="1">
        <a:lnSpc>
          <a:spcPct val="90000"/>
        </a:lnSpc>
        <a:spcBef>
          <a:spcPct val="0"/>
        </a:spcBef>
        <a:buNone/>
        <a:defRPr sz="10595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756872" indent="-756872" algn="l" defTabSz="2270615" rtl="0" eaLnBrk="1" latinLnBrk="0" hangingPunct="1">
        <a:lnSpc>
          <a:spcPct val="120000"/>
        </a:lnSpc>
        <a:spcBef>
          <a:spcPts val="331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662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270615" indent="-756872" algn="l" defTabSz="2270615" rtl="0" eaLnBrk="1" latinLnBrk="0" hangingPunct="1">
        <a:lnSpc>
          <a:spcPct val="120000"/>
        </a:lnSpc>
        <a:spcBef>
          <a:spcPts val="165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529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784359" indent="-756872" algn="l" defTabSz="2270615" rtl="0" eaLnBrk="1" latinLnBrk="0" hangingPunct="1">
        <a:lnSpc>
          <a:spcPct val="120000"/>
        </a:lnSpc>
        <a:spcBef>
          <a:spcPts val="165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529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5298102" indent="-756872" algn="l" defTabSz="2270615" rtl="0" eaLnBrk="1" latinLnBrk="0" hangingPunct="1">
        <a:lnSpc>
          <a:spcPct val="120000"/>
        </a:lnSpc>
        <a:spcBef>
          <a:spcPts val="165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635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6811846" indent="-756872" algn="l" defTabSz="2270615" rtl="0" eaLnBrk="1" latinLnBrk="0" hangingPunct="1">
        <a:lnSpc>
          <a:spcPct val="120000"/>
        </a:lnSpc>
        <a:spcBef>
          <a:spcPts val="165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97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120000"/>
        </a:lnSpc>
        <a:spcBef>
          <a:spcPts val="165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973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120000"/>
        </a:lnSpc>
        <a:spcBef>
          <a:spcPts val="165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973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120000"/>
        </a:lnSpc>
        <a:spcBef>
          <a:spcPts val="165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973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120000"/>
        </a:lnSpc>
        <a:spcBef>
          <a:spcPts val="165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973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615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08" algn="l" defTabSz="2270615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15" algn="l" defTabSz="2270615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23" algn="l" defTabSz="2270615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30" algn="l" defTabSz="2270615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38" algn="l" defTabSz="2270615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846" algn="l" defTabSz="2270615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153" algn="l" defTabSz="2270615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461" algn="l" defTabSz="2270615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947421" y="40788758"/>
            <a:ext cx="11952655" cy="1619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>
                <a:latin typeface="Avenir Roman" panose="02000503020000020003" pitchFamily="2" charset="0"/>
                <a:cs typeface="Arial"/>
              </a:rPr>
              <a:t>This project was supported by the Serbian Ministry of Education, Science and Technological Development (Grant No. 175037), and the Faculty of Sport and Physical Education.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97404" y="1027251"/>
            <a:ext cx="26699496" cy="797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>
                <a:latin typeface="Avenir Roman" panose="02000503020000020003" pitchFamily="2" charset="0"/>
                <a:cs typeface="Arial"/>
              </a:rPr>
              <a:t>The Effects of Guanidinoacetic Acid Supplementation on Muscle Creatine Content</a:t>
            </a:r>
            <a:endParaRPr lang="en-US" sz="4000">
              <a:latin typeface="Avenir Roman" panose="02000503020000020003" pitchFamily="2" charset="0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47420" y="2280440"/>
            <a:ext cx="17949153" cy="72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B0F0"/>
                </a:solidFill>
                <a:latin typeface="Avenir Roman" panose="02000503020000020003" pitchFamily="2" charset="0"/>
                <a:cs typeface="Arial"/>
              </a:rPr>
              <a:t>Sergej M. Ostojic</a:t>
            </a:r>
            <a:r>
              <a:rPr lang="en-US" sz="3600" b="1" baseline="30000">
                <a:solidFill>
                  <a:srgbClr val="00B0F0"/>
                </a:solidFill>
                <a:latin typeface="Avenir Roman" panose="02000503020000020003" pitchFamily="2" charset="0"/>
                <a:cs typeface="Arial"/>
              </a:rPr>
              <a:t>1</a:t>
            </a:r>
            <a:r>
              <a:rPr lang="en-US" sz="3600" b="1">
                <a:solidFill>
                  <a:srgbClr val="00B0F0"/>
                </a:solidFill>
                <a:latin typeface="Avenir Roman" panose="02000503020000020003" pitchFamily="2" charset="0"/>
                <a:cs typeface="Arial"/>
              </a:rPr>
              <a:t>, Patrik Drid</a:t>
            </a:r>
            <a:r>
              <a:rPr lang="en-US" sz="3600" b="1" baseline="30000">
                <a:solidFill>
                  <a:srgbClr val="00B0F0"/>
                </a:solidFill>
                <a:latin typeface="Avenir Roman" panose="02000503020000020003" pitchFamily="2" charset="0"/>
                <a:cs typeface="Arial"/>
              </a:rPr>
              <a:t>1</a:t>
            </a:r>
            <a:r>
              <a:rPr lang="en-US" sz="3600" b="1">
                <a:solidFill>
                  <a:srgbClr val="00B0F0"/>
                </a:solidFill>
                <a:latin typeface="Avenir Roman" panose="02000503020000020003" pitchFamily="2" charset="0"/>
                <a:cs typeface="Arial"/>
              </a:rPr>
              <a:t>, Jelena Ostojic</a:t>
            </a:r>
            <a:r>
              <a:rPr lang="en-US" sz="3600" b="1" baseline="30000">
                <a:solidFill>
                  <a:srgbClr val="00B0F0"/>
                </a:solidFill>
                <a:latin typeface="Avenir Roman" panose="02000503020000020003" pitchFamily="2" charset="0"/>
                <a:cs typeface="Arial"/>
              </a:rPr>
              <a:t>2</a:t>
            </a:r>
            <a:r>
              <a:rPr lang="en-US" sz="3600" b="1">
                <a:solidFill>
                  <a:srgbClr val="00B0F0"/>
                </a:solidFill>
                <a:latin typeface="Avenir Roman" panose="02000503020000020003" pitchFamily="2" charset="0"/>
                <a:cs typeface="Arial"/>
              </a:rPr>
              <a:t>, Jay R. Hoffman</a:t>
            </a:r>
            <a:r>
              <a:rPr lang="en-US" sz="3600" b="1" baseline="30000">
                <a:solidFill>
                  <a:srgbClr val="00B0F0"/>
                </a:solidFill>
                <a:latin typeface="Avenir Roman" panose="02000503020000020003" pitchFamily="2" charset="0"/>
                <a:cs typeface="Arial"/>
              </a:rPr>
              <a:t>3</a:t>
            </a:r>
            <a:endParaRPr lang="en-US" sz="3600" b="1">
              <a:solidFill>
                <a:srgbClr val="00B0F0"/>
              </a:solidFill>
              <a:latin typeface="Avenir Roman" panose="02000503020000020003" pitchFamily="2" charset="0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47420" y="3391101"/>
            <a:ext cx="18970674" cy="2056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aseline="30000">
                <a:latin typeface="Avenir Roman" panose="02000503020000020003" pitchFamily="2" charset="0"/>
                <a:cs typeface="Arial"/>
              </a:rPr>
              <a:t>1 </a:t>
            </a:r>
            <a:r>
              <a:rPr lang="en-US" sz="3600">
                <a:latin typeface="Avenir Roman" panose="02000503020000020003" pitchFamily="2" charset="0"/>
                <a:cs typeface="Arial"/>
              </a:rPr>
              <a:t>Faculty of Sport and Physical Education, University of Novi Sad, Novi Sad, Serbia</a:t>
            </a:r>
          </a:p>
          <a:p>
            <a:pPr>
              <a:lnSpc>
                <a:spcPct val="120000"/>
              </a:lnSpc>
            </a:pPr>
            <a:r>
              <a:rPr lang="en-US" sz="3600" baseline="30000">
                <a:latin typeface="Avenir Roman" panose="02000503020000020003" pitchFamily="2" charset="0"/>
                <a:cs typeface="Arial"/>
              </a:rPr>
              <a:t>2 </a:t>
            </a:r>
            <a:r>
              <a:rPr lang="en-US" sz="3600">
                <a:latin typeface="Avenir Roman" panose="02000503020000020003" pitchFamily="2" charset="0"/>
                <a:cs typeface="Arial"/>
              </a:rPr>
              <a:t>Clinical Center Vojvodina, Novi Sad, Serbia</a:t>
            </a:r>
          </a:p>
          <a:p>
            <a:pPr>
              <a:lnSpc>
                <a:spcPct val="120000"/>
              </a:lnSpc>
            </a:pPr>
            <a:r>
              <a:rPr lang="en-US" sz="3600" baseline="30000">
                <a:latin typeface="Avenir Roman" panose="02000503020000020003" pitchFamily="2" charset="0"/>
                <a:cs typeface="Arial"/>
              </a:rPr>
              <a:t>3 </a:t>
            </a:r>
            <a:r>
              <a:rPr lang="en-US" sz="3600">
                <a:latin typeface="Avenir Roman" panose="02000503020000020003" pitchFamily="2" charset="0"/>
                <a:cs typeface="Arial"/>
              </a:rPr>
              <a:t>University of Central Florida, Orlando, FL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043531" y="6102901"/>
            <a:ext cx="3133821" cy="95978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FFFFFF"/>
                </a:solidFill>
                <a:latin typeface="Avenir Roman" panose="02000503020000020003" pitchFamily="2" charset="0"/>
                <a:cs typeface="Arial"/>
              </a:rPr>
              <a:t>Introduction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47420" y="7749682"/>
            <a:ext cx="27808338" cy="471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>
                <a:latin typeface="Avenir Roman" panose="02000503020000020003" pitchFamily="2" charset="0"/>
                <a:cs typeface="Arial"/>
              </a:rPr>
              <a:t>Guanidinoacetic acid (GAA, also known as glycocyamine, betacyamine or guanidinoacetate) is an experimental dietary additive that enhances serum creatine bioavailability and affects blood-derived metabolic markers of methylation in humans [1]. Since creatine is an important compound in cellular bioenergetics [2], a consumption of GAA has been recognized as an effective investigational intervention to facilitate creatine-mediated energy provision in health and disease [3]. At the same time, the methylation of GAA to form creatine consumes ~ 40% of available methyl groups, potentially depleting the sources of methyl groups in the body, including methionine, folate, betaine and choline [4]. However, no human study so far evaluated the effects of GAA consumption on creatine bioavailability and/or utilization</a:t>
            </a:r>
            <a:r>
              <a:rPr lang="en-US" sz="3600" i="1">
                <a:latin typeface="Avenir Roman" panose="02000503020000020003" pitchFamily="2" charset="0"/>
                <a:cs typeface="Arial"/>
              </a:rPr>
              <a:t> of </a:t>
            </a:r>
            <a:r>
              <a:rPr lang="en-US" sz="3600">
                <a:latin typeface="Avenir Roman" panose="02000503020000020003" pitchFamily="2" charset="0"/>
                <a:cs typeface="Arial"/>
              </a:rPr>
              <a:t>methyl groups in tissues with high-energy requirements, such as skeletal muscle or brain.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46986" y="14424101"/>
            <a:ext cx="24178236" cy="5380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>
                <a:latin typeface="Avenir Roman" panose="02000503020000020003" pitchFamily="2" charset="0"/>
                <a:cs typeface="Arial"/>
              </a:rPr>
              <a:t>Open-label case study in 4 healthy men </a:t>
            </a: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>
                <a:latin typeface="Avenir Roman" panose="02000503020000020003" pitchFamily="2" charset="0"/>
                <a:cs typeface="Arial"/>
              </a:rPr>
              <a:t>25 ± 3 yrs, BMI 24.3 ± 1.6 kg/m</a:t>
            </a:r>
            <a:r>
              <a:rPr lang="en-US" sz="3600" baseline="30000">
                <a:latin typeface="Avenir Roman" panose="02000503020000020003" pitchFamily="2" charset="0"/>
                <a:cs typeface="Arial"/>
              </a:rPr>
              <a:t>2</a:t>
            </a:r>
            <a:r>
              <a:rPr lang="en-US" sz="3600">
                <a:latin typeface="Avenir Roman" panose="02000503020000020003" pitchFamily="2" charset="0"/>
                <a:cs typeface="Arial"/>
              </a:rPr>
              <a:t>, physical activity 15 ± 2 h/wk) </a:t>
            </a: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>
                <a:latin typeface="Avenir Roman" panose="02000503020000020003" pitchFamily="2" charset="0"/>
                <a:cs typeface="Arial"/>
              </a:rPr>
              <a:t>Intervention= </a:t>
            </a:r>
            <a:r>
              <a:rPr lang="en-US" sz="3600" b="1">
                <a:latin typeface="Avenir Roman" panose="02000503020000020003" pitchFamily="2" charset="0"/>
                <a:cs typeface="Arial"/>
              </a:rPr>
              <a:t>3 grams per day of oral GAA</a:t>
            </a:r>
            <a:endParaRPr lang="en-US" sz="3600">
              <a:latin typeface="Avenir Roman" panose="02000503020000020003" pitchFamily="2" charset="0"/>
              <a:cs typeface="Arial"/>
            </a:endParaRP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>
                <a:latin typeface="Avenir Roman" panose="02000503020000020003" pitchFamily="2" charset="0"/>
                <a:cs typeface="Arial"/>
              </a:rPr>
              <a:t>Treatment duration = </a:t>
            </a:r>
            <a:r>
              <a:rPr lang="en-US" sz="3600" b="1">
                <a:latin typeface="Avenir Roman" panose="02000503020000020003" pitchFamily="2" charset="0"/>
                <a:cs typeface="Arial"/>
              </a:rPr>
              <a:t>4 weeks</a:t>
            </a: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3600">
                <a:latin typeface="Avenir Roman" panose="02000503020000020003" pitchFamily="2" charset="0"/>
                <a:cs typeface="Arial"/>
              </a:rPr>
              <a:t>Evaluation = at baseline and after 4 weeks after the study commenced</a:t>
            </a: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3600">
                <a:latin typeface="Avenir Roman" panose="02000503020000020003" pitchFamily="2" charset="0"/>
                <a:cs typeface="Arial"/>
              </a:rPr>
              <a:t>Evaluation = </a:t>
            </a:r>
            <a:r>
              <a:rPr lang="en-US" sz="3600">
                <a:latin typeface="Avenir Roman" panose="02000503020000020003" pitchFamily="2" charset="0"/>
                <a:cs typeface="Arial"/>
              </a:rPr>
              <a:t>1.5 T MRS with 4-element body matrix receiver coil in right vastus medialis muscle (Figure 1)</a:t>
            </a: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>
                <a:latin typeface="Avenir Roman" panose="02000503020000020003" pitchFamily="2" charset="0"/>
                <a:cs typeface="Arial"/>
              </a:rPr>
              <a:t>Primary endpoint of treatment efficacy = </a:t>
            </a:r>
            <a:r>
              <a:rPr lang="en-US" sz="3600" b="1">
                <a:latin typeface="Avenir Roman" panose="02000503020000020003" pitchFamily="2" charset="0"/>
                <a:cs typeface="Arial"/>
              </a:rPr>
              <a:t>change in muscle creatine levels from baseline to 4 week</a:t>
            </a: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>
                <a:latin typeface="Avenir Roman" panose="02000503020000020003" pitchFamily="2" charset="0"/>
                <a:cs typeface="Arial"/>
              </a:rPr>
              <a:t>Additional outcomes = muscle choline, intramyocellular and extramyocellular triglyceride, and muscle water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46986" y="21683642"/>
            <a:ext cx="9104106" cy="9369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>
                <a:latin typeface="Avenir Roman" panose="02000503020000020003" pitchFamily="2" charset="0"/>
                <a:cs typeface="Arial"/>
              </a:rPr>
              <a:t>Supplemental GAA significantly augmented total creatine levels by 15.9% (95% confidence intervals = -12.7 to 44.5%; </a:t>
            </a:r>
            <a:r>
              <a:rPr lang="en-US" sz="3600" i="1">
                <a:latin typeface="Avenir Roman" panose="02000503020000020003" pitchFamily="2" charset="0"/>
                <a:cs typeface="Arial"/>
              </a:rPr>
              <a:t>P</a:t>
            </a:r>
            <a:r>
              <a:rPr lang="en-US" sz="3600">
                <a:latin typeface="Avenir Roman" panose="02000503020000020003" pitchFamily="2" charset="0"/>
                <a:cs typeface="Arial"/>
              </a:rPr>
              <a:t> = 0.03) when averaged across subjects </a:t>
            </a:r>
            <a:r>
              <a:rPr lang="en-US" sz="3600">
                <a:solidFill>
                  <a:prstClr val="black"/>
                </a:solidFill>
                <a:latin typeface="Avenir Roman" panose="02000503020000020003" pitchFamily="2" charset="0"/>
                <a:cs typeface="Arial"/>
              </a:rPr>
              <a:t>(</a:t>
            </a:r>
            <a:r>
              <a:rPr lang="en-US" sz="3600" b="1">
                <a:solidFill>
                  <a:prstClr val="black"/>
                </a:solidFill>
                <a:latin typeface="Avenir Roman" panose="02000503020000020003" pitchFamily="2" charset="0"/>
                <a:cs typeface="Arial"/>
              </a:rPr>
              <a:t>Figure 2</a:t>
            </a:r>
            <a:r>
              <a:rPr lang="en-US" sz="3600">
                <a:solidFill>
                  <a:prstClr val="black"/>
                </a:solidFill>
                <a:latin typeface="Avenir Roman" panose="02000503020000020003" pitchFamily="2" charset="0"/>
                <a:cs typeface="Arial"/>
              </a:rPr>
              <a:t>). </a:t>
            </a:r>
          </a:p>
          <a:p>
            <a:pPr>
              <a:lnSpc>
                <a:spcPct val="120000"/>
              </a:lnSpc>
            </a:pPr>
            <a:endParaRPr lang="en-US" sz="3600">
              <a:solidFill>
                <a:prstClr val="black"/>
              </a:solidFill>
              <a:latin typeface="Avenir Roman" panose="02000503020000020003" pitchFamily="2" charset="0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3600">
                <a:latin typeface="Avenir Roman" panose="02000503020000020003" pitchFamily="2" charset="0"/>
                <a:cs typeface="Arial"/>
              </a:rPr>
              <a:t>A trend has been found for increased choline concentration in the vastus medialis muscle (6.1% corresponding to 0.8 mM, </a:t>
            </a:r>
            <a:r>
              <a:rPr lang="en-US" sz="3600" i="1">
                <a:latin typeface="Avenir Roman" panose="02000503020000020003" pitchFamily="2" charset="0"/>
                <a:cs typeface="Arial"/>
              </a:rPr>
              <a:t>P</a:t>
            </a:r>
            <a:r>
              <a:rPr lang="en-US" sz="3600">
                <a:latin typeface="Avenir Roman" panose="02000503020000020003" pitchFamily="2" charset="0"/>
                <a:cs typeface="Arial"/>
              </a:rPr>
              <a:t> = 0.12) from before to after GAA administration (</a:t>
            </a:r>
            <a:r>
              <a:rPr lang="en-US" sz="3600" b="1">
                <a:latin typeface="Avenir Roman" panose="02000503020000020003" pitchFamily="2" charset="0"/>
                <a:cs typeface="Arial"/>
              </a:rPr>
              <a:t>Figure 2</a:t>
            </a:r>
            <a:r>
              <a:rPr lang="en-US" sz="3600">
                <a:latin typeface="Avenir Roman" panose="02000503020000020003" pitchFamily="2" charset="0"/>
                <a:cs typeface="Arial"/>
              </a:rPr>
              <a:t>). Myocellylar triglycerides and muscle water were not affected by the intervention (</a:t>
            </a:r>
            <a:r>
              <a:rPr lang="en-US" sz="3600" i="1">
                <a:latin typeface="Avenir Roman" panose="02000503020000020003" pitchFamily="2" charset="0"/>
                <a:cs typeface="Arial"/>
              </a:rPr>
              <a:t>P</a:t>
            </a:r>
            <a:r>
              <a:rPr lang="en-US" sz="3600">
                <a:latin typeface="Avenir Roman" panose="02000503020000020003" pitchFamily="2" charset="0"/>
                <a:cs typeface="Arial"/>
              </a:rPr>
              <a:t> &gt; 0.05) (not presented).</a:t>
            </a:r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1566863884"/>
              </p:ext>
            </p:extLst>
          </p:nvPr>
        </p:nvGraphicFramePr>
        <p:xfrm>
          <a:off x="11401703" y="21757956"/>
          <a:ext cx="9498587" cy="7613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" name="Rectangle 44"/>
          <p:cNvSpPr/>
          <p:nvPr/>
        </p:nvSpPr>
        <p:spPr>
          <a:xfrm>
            <a:off x="11394046" y="29938702"/>
            <a:ext cx="17048096" cy="18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3200" b="1">
                <a:latin typeface="Avenir Roman" panose="02000503020000020003" pitchFamily="2" charset="0"/>
                <a:cs typeface="Arial"/>
              </a:rPr>
              <a:t>Figure 2.</a:t>
            </a:r>
            <a:r>
              <a:rPr lang="en-GB" sz="3200">
                <a:latin typeface="Avenir Roman" panose="02000503020000020003" pitchFamily="2" charset="0"/>
                <a:cs typeface="Arial"/>
              </a:rPr>
              <a:t> Effects of 4-week guanidinoacetic acid (GAA) supplementation on muscle creatine (left panel) and muscle choline (right panel) in healthy men (</a:t>
            </a:r>
            <a:r>
              <a:rPr lang="en-GB" sz="3200" i="1">
                <a:latin typeface="Avenir Roman" panose="02000503020000020003" pitchFamily="2" charset="0"/>
                <a:cs typeface="Arial"/>
              </a:rPr>
              <a:t>n</a:t>
            </a:r>
            <a:r>
              <a:rPr lang="en-GB" sz="3200">
                <a:latin typeface="Avenir Roman" panose="02000503020000020003" pitchFamily="2" charset="0"/>
                <a:cs typeface="Arial"/>
              </a:rPr>
              <a:t> = 4). Asterisk (*) indicates </a:t>
            </a:r>
            <a:r>
              <a:rPr lang="en-US" sz="3200">
                <a:latin typeface="Avenir Roman" panose="02000503020000020003" pitchFamily="2" charset="0"/>
                <a:cs typeface="Arial"/>
              </a:rPr>
              <a:t>significant differences baseline </a:t>
            </a:r>
            <a:r>
              <a:rPr lang="en-US" sz="3200" i="1">
                <a:latin typeface="Avenir Roman" panose="02000503020000020003" pitchFamily="2" charset="0"/>
                <a:cs typeface="Arial"/>
              </a:rPr>
              <a:t>vs. </a:t>
            </a:r>
            <a:r>
              <a:rPr lang="en-US" sz="3200">
                <a:latin typeface="Avenir Roman" panose="02000503020000020003" pitchFamily="2" charset="0"/>
                <a:cs typeface="Arial"/>
              </a:rPr>
              <a:t>after treatment at </a:t>
            </a:r>
            <a:r>
              <a:rPr lang="en-US" sz="3200" i="1">
                <a:latin typeface="Avenir Roman" panose="02000503020000020003" pitchFamily="2" charset="0"/>
                <a:cs typeface="Arial"/>
              </a:rPr>
              <a:t>P</a:t>
            </a:r>
            <a:r>
              <a:rPr lang="en-US" sz="3200">
                <a:latin typeface="Avenir Roman" panose="02000503020000020003" pitchFamily="2" charset="0"/>
                <a:cs typeface="Arial"/>
              </a:rPr>
              <a:t> &lt; 0.05. Values are </a:t>
            </a:r>
            <a:r>
              <a:rPr lang="en-GB" sz="3200">
                <a:latin typeface="Avenir Roman" panose="02000503020000020003" pitchFamily="2" charset="0"/>
                <a:cs typeface="Arial"/>
              </a:rPr>
              <a:t>mean </a:t>
            </a:r>
            <a:r>
              <a:rPr lang="en-US" sz="3200">
                <a:solidFill>
                  <a:prstClr val="black"/>
                </a:solidFill>
                <a:latin typeface="Avenir Roman" panose="02000503020000020003" pitchFamily="2" charset="0"/>
                <a:cs typeface="Arial"/>
              </a:rPr>
              <a:t>±</a:t>
            </a:r>
            <a:r>
              <a:rPr lang="en-GB" sz="3200">
                <a:latin typeface="Avenir Roman" panose="02000503020000020003" pitchFamily="2" charset="0"/>
                <a:cs typeface="Arial"/>
              </a:rPr>
              <a:t> SD. </a:t>
            </a:r>
            <a:endParaRPr lang="en-US" sz="3200">
              <a:latin typeface="Avenir Roman" panose="02000503020000020003" pitchFamily="2" charset="0"/>
              <a:cs typeface="Arial"/>
            </a:endParaRPr>
          </a:p>
        </p:txBody>
      </p:sp>
      <p:graphicFrame>
        <p:nvGraphicFramePr>
          <p:cNvPr id="46" name="Chart 45"/>
          <p:cNvGraphicFramePr/>
          <p:nvPr>
            <p:extLst>
              <p:ext uri="{D42A27DB-BD31-4B8C-83A1-F6EECF244321}">
                <p14:modId xmlns:p14="http://schemas.microsoft.com/office/powerpoint/2010/main" val="2628592460"/>
              </p:ext>
            </p:extLst>
          </p:nvPr>
        </p:nvGraphicFramePr>
        <p:xfrm>
          <a:off x="20099927" y="22118884"/>
          <a:ext cx="8655831" cy="7252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Rounded Rectangle 52"/>
          <p:cNvSpPr/>
          <p:nvPr/>
        </p:nvSpPr>
        <p:spPr>
          <a:xfrm>
            <a:off x="997403" y="32973867"/>
            <a:ext cx="27758355" cy="3412789"/>
          </a:xfrm>
          <a:prstGeom prst="roundRect">
            <a:avLst>
              <a:gd name="adj" fmla="val 376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sz="3600">
                <a:latin typeface="Avenir Roman" panose="02000503020000020003" pitchFamily="2" charset="0"/>
                <a:cs typeface="Arial"/>
              </a:rPr>
              <a:t>Supplemental GAA could be used as a novel experimental agent to positively affect creatine pool in the skeletal muscle of healthy men. This might be relevant for restoring cellular bioenergetics in both health and disease, including high-intensity exercise that depletes creatine stores, or disorders characterized by low muscle creatine, such as neurodegenerative diseases, mitochondrial myopathies, cachexia, or chronic fatigue syndrome. </a:t>
            </a:r>
            <a:endParaRPr lang="en-US" sz="3600">
              <a:solidFill>
                <a:schemeClr val="tx1"/>
              </a:solidFill>
              <a:latin typeface="Avenir Roman" panose="02000503020000020003" pitchFamily="2" charset="0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97403" y="37784845"/>
            <a:ext cx="14605950" cy="2429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>
                <a:latin typeface="Avenir Roman" panose="02000503020000020003" pitchFamily="2" charset="0"/>
                <a:cs typeface="Arial"/>
              </a:rPr>
              <a:t>[1] Ostojic SM </a:t>
            </a:r>
            <a:r>
              <a:rPr lang="en-US" sz="3200" i="1">
                <a:latin typeface="Avenir Roman" panose="02000503020000020003" pitchFamily="2" charset="0"/>
                <a:cs typeface="Arial"/>
              </a:rPr>
              <a:t>et al</a:t>
            </a:r>
            <a:r>
              <a:rPr lang="en-US" sz="3200">
                <a:latin typeface="Avenir Roman" panose="02000503020000020003" pitchFamily="2" charset="0"/>
                <a:cs typeface="Arial"/>
              </a:rPr>
              <a:t>. Eur J Nutr 2014;53:1637-43. </a:t>
            </a:r>
          </a:p>
          <a:p>
            <a:pPr>
              <a:lnSpc>
                <a:spcPct val="120000"/>
              </a:lnSpc>
            </a:pPr>
            <a:r>
              <a:rPr lang="en-US" sz="3200">
                <a:latin typeface="Avenir Roman" panose="02000503020000020003" pitchFamily="2" charset="0"/>
                <a:cs typeface="Arial"/>
              </a:rPr>
              <a:t>[2] Wallimann T </a:t>
            </a:r>
            <a:r>
              <a:rPr lang="en-US" sz="3200" i="1">
                <a:latin typeface="Avenir Roman" panose="02000503020000020003" pitchFamily="2" charset="0"/>
                <a:cs typeface="Arial"/>
              </a:rPr>
              <a:t>et al</a:t>
            </a:r>
            <a:r>
              <a:rPr lang="en-US" sz="3200">
                <a:latin typeface="Avenir Roman" panose="02000503020000020003" pitchFamily="2" charset="0"/>
                <a:cs typeface="Arial"/>
              </a:rPr>
              <a:t>. Amino Acids 2011;40:1271-96. </a:t>
            </a:r>
          </a:p>
          <a:p>
            <a:pPr>
              <a:lnSpc>
                <a:spcPct val="120000"/>
              </a:lnSpc>
            </a:pPr>
            <a:r>
              <a:rPr lang="en-US" sz="3200">
                <a:latin typeface="Avenir Roman" panose="02000503020000020003" pitchFamily="2" charset="0"/>
                <a:cs typeface="Arial"/>
              </a:rPr>
              <a:t>[3] Ostojic SM. Eur J Nutr 2015;54:1211-5. </a:t>
            </a:r>
          </a:p>
          <a:p>
            <a:pPr>
              <a:lnSpc>
                <a:spcPct val="120000"/>
              </a:lnSpc>
            </a:pPr>
            <a:r>
              <a:rPr lang="en-US" sz="3200">
                <a:latin typeface="Avenir Roman" panose="02000503020000020003" pitchFamily="2" charset="0"/>
                <a:cs typeface="Arial"/>
              </a:rPr>
              <a:t>[4] Obeid R. Nutrients 2013;5:3481-95. 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947421" y="36846981"/>
            <a:ext cx="4437150" cy="7261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>
                <a:solidFill>
                  <a:srgbClr val="000000"/>
                </a:solidFill>
                <a:latin typeface="Avenir Roman" panose="02000503020000020003" pitchFamily="2" charset="0"/>
                <a:cs typeface="Arial"/>
              </a:rPr>
              <a:t>References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4596916" y="13133478"/>
            <a:ext cx="3229007" cy="3020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3200" b="1">
                <a:latin typeface="Avenir Roman" panose="02000503020000020003" pitchFamily="2" charset="0"/>
                <a:cs typeface="Arial"/>
              </a:rPr>
              <a:t>Figure 1.</a:t>
            </a:r>
            <a:r>
              <a:rPr lang="en-GB" sz="3200">
                <a:latin typeface="Avenir Roman" panose="02000503020000020003" pitchFamily="2" charset="0"/>
                <a:cs typeface="Arial"/>
              </a:rPr>
              <a:t> </a:t>
            </a:r>
            <a:r>
              <a:rPr lang="en-US" sz="3200">
                <a:latin typeface="Avenir Roman" panose="02000503020000020003" pitchFamily="2" charset="0"/>
                <a:cs typeface="Arial"/>
              </a:rPr>
              <a:t>Location of individual VOI in right vastus medialis</a:t>
            </a:r>
          </a:p>
        </p:txBody>
      </p:sp>
      <p:pic>
        <p:nvPicPr>
          <p:cNvPr id="42" name="Picture 41" descr="MisicLokCr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21649" y="13215516"/>
            <a:ext cx="4717275" cy="3567106"/>
          </a:xfrm>
          <a:prstGeom prst="rect">
            <a:avLst/>
          </a:prstGeom>
        </p:spPr>
      </p:pic>
      <p:sp>
        <p:nvSpPr>
          <p:cNvPr id="47" name="Left Bracket 46"/>
          <p:cNvSpPr/>
          <p:nvPr/>
        </p:nvSpPr>
        <p:spPr>
          <a:xfrm rot="5400000">
            <a:off x="16389125" y="20899959"/>
            <a:ext cx="175157" cy="305428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>
              <a:latin typeface="Avenir Roman" panose="02000503020000020003" pitchFamily="2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E7C5C1C9-970A-4840-AABA-542FE7D59279}"/>
              </a:ext>
            </a:extLst>
          </p:cNvPr>
          <p:cNvSpPr/>
          <p:nvPr/>
        </p:nvSpPr>
        <p:spPr>
          <a:xfrm>
            <a:off x="17170428" y="37023838"/>
            <a:ext cx="11925584" cy="5165022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marL="269868">
              <a:lnSpc>
                <a:spcPct val="120000"/>
              </a:lnSpc>
            </a:pPr>
            <a:r>
              <a:rPr lang="en-US" sz="3200" b="1">
                <a:solidFill>
                  <a:srgbClr val="534239"/>
                </a:solidFill>
                <a:latin typeface="Avenir Roman" panose="02000503020000020003" pitchFamily="2" charset="0"/>
                <a:cs typeface="Helvetica Neue Bold Condensed"/>
              </a:rPr>
              <a:t>Biography</a:t>
            </a:r>
          </a:p>
          <a:p>
            <a:pPr marL="269868">
              <a:lnSpc>
                <a:spcPct val="120000"/>
              </a:lnSpc>
            </a:pPr>
            <a:endParaRPr lang="en-US" sz="3200">
              <a:solidFill>
                <a:srgbClr val="534239"/>
              </a:solidFill>
              <a:latin typeface="Avenir Roman" panose="02000503020000020003" pitchFamily="2" charset="0"/>
              <a:cs typeface="Helvetica Neue Bold Condensed"/>
            </a:endParaRPr>
          </a:p>
          <a:p>
            <a:pPr marL="269868">
              <a:lnSpc>
                <a:spcPct val="120000"/>
              </a:lnSpc>
            </a:pPr>
            <a:r>
              <a:rPr lang="en-US" sz="3200">
                <a:solidFill>
                  <a:srgbClr val="29211D"/>
                </a:solidFill>
                <a:latin typeface="Avenir Roman" panose="02000503020000020003" pitchFamily="2" charset="0"/>
                <a:cs typeface="Helvetica Neue Light"/>
              </a:rPr>
              <a:t>SM Ostojic, MD, PhD, is </a:t>
            </a:r>
          </a:p>
          <a:p>
            <a:pPr marL="269868">
              <a:lnSpc>
                <a:spcPct val="120000"/>
              </a:lnSpc>
            </a:pPr>
            <a:r>
              <a:rPr lang="en-US" sz="3200">
                <a:solidFill>
                  <a:srgbClr val="29211D"/>
                </a:solidFill>
                <a:latin typeface="Avenir Roman" panose="02000503020000020003" pitchFamily="2" charset="0"/>
                <a:cs typeface="Helvetica Neue Light"/>
              </a:rPr>
              <a:t>a head of Applied Bioenergetics</a:t>
            </a:r>
          </a:p>
          <a:p>
            <a:pPr marL="269868">
              <a:lnSpc>
                <a:spcPct val="120000"/>
              </a:lnSpc>
            </a:pPr>
            <a:r>
              <a:rPr lang="en-US" sz="3200">
                <a:solidFill>
                  <a:srgbClr val="29211D"/>
                </a:solidFill>
                <a:latin typeface="Avenir Roman" panose="02000503020000020003" pitchFamily="2" charset="0"/>
                <a:cs typeface="Helvetica Neue Light"/>
              </a:rPr>
              <a:t>Lab at FSPE and Professor of Biomedical </a:t>
            </a:r>
          </a:p>
          <a:p>
            <a:pPr marL="269868">
              <a:lnSpc>
                <a:spcPct val="120000"/>
              </a:lnSpc>
            </a:pPr>
            <a:r>
              <a:rPr lang="en-US" sz="3200">
                <a:solidFill>
                  <a:srgbClr val="29211D"/>
                </a:solidFill>
                <a:latin typeface="Avenir Roman" panose="02000503020000020003" pitchFamily="2" charset="0"/>
                <a:cs typeface="Helvetica Neue Light"/>
              </a:rPr>
              <a:t>Sciences at UNS; trained in medical physiology and nutrition, his recent research is focused on different mitochondria-targeted interventions in health and disease.</a:t>
            </a:r>
          </a:p>
          <a:p>
            <a:pPr marL="269868">
              <a:lnSpc>
                <a:spcPct val="120000"/>
              </a:lnSpc>
            </a:pPr>
            <a:r>
              <a:rPr lang="en-US" sz="3200">
                <a:solidFill>
                  <a:srgbClr val="29211D"/>
                </a:solidFill>
                <a:latin typeface="Avenir Roman" panose="02000503020000020003" pitchFamily="2" charset="0"/>
                <a:cs typeface="Helvetica Neue Light"/>
              </a:rPr>
              <a:t>Scopus Author ID: </a:t>
            </a:r>
            <a:r>
              <a:rPr lang="en-US" sz="3200">
                <a:solidFill>
                  <a:srgbClr val="29211D"/>
                </a:solidFill>
                <a:latin typeface="Avenir Roman" panose="02000503020000020003" pitchFamily="2" charset="0"/>
                <a:cs typeface="Helvetica Neue Bold Condensed"/>
              </a:rPr>
              <a:t>8552029600 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D08BCBC-BC96-074D-B0F8-E9244291DD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61046" y="37063032"/>
            <a:ext cx="2481202" cy="2481201"/>
          </a:xfrm>
          <a:prstGeom prst="rect">
            <a:avLst/>
          </a:prstGeom>
        </p:spPr>
      </p:pic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99DD7643-BD47-5D4D-A4A7-70A9CFE2DE5C}"/>
              </a:ext>
            </a:extLst>
          </p:cNvPr>
          <p:cNvSpPr/>
          <p:nvPr/>
        </p:nvSpPr>
        <p:spPr>
          <a:xfrm>
            <a:off x="1043965" y="12870541"/>
            <a:ext cx="3133821" cy="95978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FFFFFF"/>
                </a:solidFill>
                <a:latin typeface="Avenir Roman" panose="02000503020000020003" pitchFamily="2" charset="0"/>
                <a:cs typeface="Arial"/>
              </a:rPr>
              <a:t>Methods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2B69298D-CF57-3C46-8C23-E737371346BE}"/>
              </a:ext>
            </a:extLst>
          </p:cNvPr>
          <p:cNvSpPr/>
          <p:nvPr/>
        </p:nvSpPr>
        <p:spPr>
          <a:xfrm>
            <a:off x="1043530" y="20247494"/>
            <a:ext cx="3133821" cy="95978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FFFFFF"/>
                </a:solidFill>
                <a:latin typeface="Avenir Roman" panose="02000503020000020003" pitchFamily="2" charset="0"/>
                <a:cs typeface="Arial"/>
              </a:rPr>
              <a:t>Results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1AB1D54E-FCAE-0941-97D3-FB7134311026}"/>
              </a:ext>
            </a:extLst>
          </p:cNvPr>
          <p:cNvSpPr/>
          <p:nvPr/>
        </p:nvSpPr>
        <p:spPr>
          <a:xfrm>
            <a:off x="1043530" y="31439295"/>
            <a:ext cx="3133821" cy="95978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FFFFFF"/>
                </a:solidFill>
                <a:latin typeface="Avenir Roman" panose="02000503020000020003" pitchFamily="2" charset="0"/>
                <a:cs typeface="Arial"/>
              </a:rPr>
              <a:t>Conclusion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01F68C-ECB2-F2C6-30EB-796E345CAB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9571" y="2279387"/>
            <a:ext cx="7456187" cy="104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24177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97</TotalTime>
  <Words>682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Roman</vt:lpstr>
      <vt:lpstr>Gill Sans MT</vt:lpstr>
      <vt:lpstr>Gallery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Hydrogen-Rich Water Positively Affects Homeostasis Model Assessment (HOMA2) Variables in STEATOSIS Darinka Korovljev, Dejan Javorac, Valdemar Stajer, Sergej M. Ostojic</dc:title>
  <dc:creator>Microsoft Office User</dc:creator>
  <cp:lastModifiedBy>Danilo</cp:lastModifiedBy>
  <cp:revision>49</cp:revision>
  <dcterms:created xsi:type="dcterms:W3CDTF">2019-02-14T14:29:15Z</dcterms:created>
  <dcterms:modified xsi:type="dcterms:W3CDTF">2024-03-29T11:24:09Z</dcterms:modified>
</cp:coreProperties>
</file>